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78" r:id="rId10"/>
    <p:sldId id="282" r:id="rId11"/>
    <p:sldId id="267" r:id="rId12"/>
    <p:sldId id="270" r:id="rId13"/>
    <p:sldId id="266" r:id="rId14"/>
    <p:sldId id="268" r:id="rId15"/>
    <p:sldId id="283" r:id="rId16"/>
    <p:sldId id="281" r:id="rId17"/>
    <p:sldId id="286" r:id="rId18"/>
    <p:sldId id="284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312" y="186"/>
              <a:ext cx="4299" cy="3371"/>
              <a:chOff x="0" y="3"/>
              <a:chExt cx="5533" cy="4338"/>
            </a:xfrm>
          </p:grpSpPr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0" y="3"/>
                <a:ext cx="5470" cy="4338"/>
                <a:chOff x="0" y="3"/>
                <a:chExt cx="5470" cy="4338"/>
              </a:xfrm>
            </p:grpSpPr>
            <p:grpSp>
              <p:nvGrpSpPr>
                <p:cNvPr id="6" name="Group 8"/>
                <p:cNvGrpSpPr>
                  <a:grpSpLocks/>
                </p:cNvGrpSpPr>
                <p:nvPr/>
              </p:nvGrpSpPr>
              <p:grpSpPr bwMode="auto">
                <a:xfrm>
                  <a:off x="1339" y="788"/>
                  <a:ext cx="2919" cy="2148"/>
                  <a:chOff x="1265" y="816"/>
                  <a:chExt cx="2919" cy="2148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6"/>
                    <a:ext cx="2919" cy="2148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2"/>
                    <a:ext cx="578" cy="40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7" name="Group 1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70" cy="4338"/>
                  <a:chOff x="0" y="3"/>
                  <a:chExt cx="5470" cy="4338"/>
                </a:xfrm>
              </p:grpSpPr>
              <p:grpSp>
                <p:nvGrpSpPr>
                  <p:cNvPr id="22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4"/>
                    <a:ext cx="1259" cy="2323"/>
                    <a:chOff x="3470" y="1532"/>
                    <a:chExt cx="1259" cy="2323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38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8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23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2" cy="1331"/>
                    <a:chOff x="2864" y="2019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3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24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3"/>
                    <a:ext cx="2478" cy="1065"/>
                    <a:chOff x="2896" y="1831"/>
                    <a:chExt cx="2478" cy="1065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31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33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7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34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35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2"/>
                    <a:ext cx="2150" cy="341"/>
                    <a:chOff x="2983" y="1270"/>
                    <a:chExt cx="2150" cy="341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70"/>
                      <a:ext cx="754" cy="34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36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1"/>
                    <a:ext cx="1879" cy="424"/>
                    <a:chOff x="2938" y="919"/>
                    <a:chExt cx="1879" cy="424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9"/>
                      <a:ext cx="662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37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5"/>
                    <a:chOff x="637" y="1653"/>
                    <a:chExt cx="1257" cy="2325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38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39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0"/>
                    <a:ext cx="2477" cy="1063"/>
                    <a:chOff x="-52" y="2008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8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5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0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1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9"/>
                      <a:ext cx="830" cy="4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2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5"/>
                    <a:chOff x="189" y="1445"/>
                    <a:chExt cx="2150" cy="345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5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3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4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3"/>
                    <a:ext cx="1849" cy="553"/>
                    <a:chOff x="616" y="901"/>
                    <a:chExt cx="1849" cy="553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9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1"/>
                      <a:ext cx="662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5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6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1"/>
                    <a:ext cx="1693" cy="892"/>
                    <a:chOff x="1120" y="301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8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1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3"/>
                    <a:ext cx="779" cy="1516"/>
                    <a:chOff x="1633" y="101"/>
                    <a:chExt cx="779" cy="1516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4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8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8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3"/>
                    <a:ext cx="635" cy="1534"/>
                    <a:chOff x="1935" y="31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2" y="927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7"/>
                      <a:ext cx="570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49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3"/>
                    <a:ext cx="1846" cy="568"/>
                    <a:chOff x="2822" y="671"/>
                    <a:chExt cx="1846" cy="568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4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1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50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6"/>
                    <a:ext cx="1783" cy="717"/>
                    <a:chOff x="2683" y="444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4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200" y="196"/>
                    <a:ext cx="551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grpSp>
                <p:nvGrpSpPr>
                  <p:cNvPr id="51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5" y="14"/>
                    <a:ext cx="637" cy="1518"/>
                    <a:chOff x="2801" y="42"/>
                    <a:chExt cx="637" cy="1518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2" y="938"/>
                      <a:ext cx="1061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3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52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1" y="133"/>
                    <a:ext cx="1014" cy="1464"/>
                    <a:chOff x="2937" y="161"/>
                    <a:chExt cx="1014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4" y="912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9" y="261"/>
                      <a:ext cx="622" cy="42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53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5"/>
                    <a:ext cx="241" cy="1448"/>
                    <a:chOff x="2731" y="33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1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1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54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6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55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5" cy="2373"/>
                    <a:chOff x="1455" y="1936"/>
                    <a:chExt cx="765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9"/>
                      <a:ext cx="1595" cy="31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6"/>
                      <a:ext cx="856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58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59"/>
                    <a:ext cx="460" cy="2331"/>
                    <a:chOff x="1951" y="1986"/>
                    <a:chExt cx="493" cy="2606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7" y="2692"/>
                      <a:ext cx="1713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29" y="3896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59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60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4" y="1840"/>
                    <a:ext cx="882" cy="2422"/>
                    <a:chOff x="3180" y="1868"/>
                    <a:chExt cx="882" cy="2422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3"/>
                      <a:ext cx="1649" cy="30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3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61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22" cy="2386"/>
                    <a:chOff x="3006" y="1983"/>
                    <a:chExt cx="622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0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5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62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2"/>
                    <a:chOff x="2819" y="2099"/>
                    <a:chExt cx="404" cy="2222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1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3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  <p:grpSp>
                <p:nvGrpSpPr>
                  <p:cNvPr id="63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3" y="2106"/>
                    <a:ext cx="428" cy="2184"/>
                    <a:chOff x="2288" y="2134"/>
                    <a:chExt cx="428" cy="2184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3" y="2759"/>
                      <a:ext cx="1438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50" y="3785"/>
                      <a:ext cx="771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>
                        <a:solidFill>
                          <a:srgbClr val="FFCC00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64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8"/>
                <a:chOff x="73" y="313"/>
                <a:chExt cx="5460" cy="3668"/>
              </a:xfrm>
            </p:grpSpPr>
            <p:grpSp>
              <p:nvGrpSpPr>
                <p:cNvPr id="65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8"/>
                  <a:chOff x="73" y="313"/>
                  <a:chExt cx="5460" cy="3668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5"/>
                    <a:ext cx="2568" cy="2048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2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1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3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5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5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7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30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>
                    <a:solidFill>
                      <a:srgbClr val="FFCC00"/>
                    </a:solidFill>
                  </a:endParaRPr>
                </a:p>
              </p:txBody>
            </p:sp>
          </p:grpSp>
        </p:grpSp>
        <p:grpSp>
          <p:nvGrpSpPr>
            <p:cNvPr id="66" name="Group 120"/>
            <p:cNvGrpSpPr>
              <a:grpSpLocks/>
            </p:cNvGrpSpPr>
            <p:nvPr/>
          </p:nvGrpSpPr>
          <p:grpSpPr bwMode="auto">
            <a:xfrm>
              <a:off x="1476" y="457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</p:grpSp>
      </p:grpSp>
      <p:sp>
        <p:nvSpPr>
          <p:cNvPr id="145543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5544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74002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863680"/>
      </p:ext>
    </p:extLst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509279"/>
      </p:ext>
    </p:extLst>
  </p:cSld>
  <p:clrMapOvr>
    <a:masterClrMapping/>
  </p:clrMapOvr>
  <p:transition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7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8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42404"/>
      </p:ext>
    </p:extLst>
  </p:cSld>
  <p:clrMapOvr>
    <a:masterClrMapping/>
  </p:clrMapOvr>
  <p:transition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355423"/>
      </p:ext>
    </p:extLst>
  </p:cSld>
  <p:clrMapOvr>
    <a:masterClrMapping/>
  </p:clrMapOvr>
  <p:transition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883689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788024"/>
      </p:ext>
    </p:extLst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4126"/>
      </p:ext>
    </p:extLst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552491"/>
      </p:ext>
    </p:extLst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122752"/>
      </p:ext>
    </p:extLst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461943"/>
      </p:ext>
    </p:extLst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267183"/>
      </p:ext>
    </p:extLst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788894"/>
      </p:ext>
    </p:extLst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10421"/>
      </p:ext>
    </p:extLst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44388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389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44391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392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44394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395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7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44398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>
                    <a:solidFill>
                      <a:srgbClr val="FFCC00"/>
                    </a:solidFill>
                  </a:endParaRPr>
                </a:p>
              </p:txBody>
            </p:sp>
            <p:sp>
              <p:nvSpPr>
                <p:cNvPr id="144399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>
                    <a:solidFill>
                      <a:srgbClr val="FFCC00"/>
                    </a:solidFill>
                  </a:endParaRPr>
                </a:p>
              </p:txBody>
            </p:sp>
          </p:grpSp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9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44402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2" y="2236"/>
                    <a:ext cx="1711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03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4" y="3144"/>
                    <a:ext cx="916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0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44405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06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1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44408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09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2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44411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13" y="1625"/>
                    <a:ext cx="1677" cy="33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12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7" cy="5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3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44414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15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7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44417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18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58"/>
                    <a:ext cx="755" cy="35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5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44420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27" y="1128"/>
                    <a:ext cx="1243" cy="20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21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6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44423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5" y="2348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24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7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44426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03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27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8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44429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30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6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9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44432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33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0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44435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80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36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1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44438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39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35"/>
                    <a:ext cx="755" cy="35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2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44441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42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3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44444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45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4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44447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48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5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44450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51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6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44453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54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7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44456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7" y="919"/>
                    <a:ext cx="1049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57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8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44459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11" y="1022"/>
                    <a:ext cx="1232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60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53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29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44462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63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5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sp>
              <p:nvSpPr>
                <p:cNvPr id="144464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>
                    <a:solidFill>
                      <a:srgbClr val="FFCC00"/>
                    </a:solidFill>
                  </a:endParaRPr>
                </a:p>
              </p:txBody>
            </p:sp>
            <p:sp>
              <p:nvSpPr>
                <p:cNvPr id="144465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>
                    <a:solidFill>
                      <a:srgbClr val="FFCC00"/>
                    </a:solidFill>
                  </a:endParaRPr>
                </a:p>
              </p:txBody>
            </p:sp>
            <p:grpSp>
              <p:nvGrpSpPr>
                <p:cNvPr id="30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44467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7" y="931"/>
                    <a:ext cx="105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68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31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44470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71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481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44473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74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48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44476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77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00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4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44479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80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8" y="3630"/>
                    <a:ext cx="84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490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44482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28" y="2682"/>
                    <a:ext cx="171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83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20" y="3887"/>
                    <a:ext cx="917" cy="47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493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44485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86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496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44488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30"/>
                    <a:ext cx="1649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89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03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526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44491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50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92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3" y="3736"/>
                    <a:ext cx="857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527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44494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13" y="2706"/>
                    <a:ext cx="1460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95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721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  <p:grpSp>
              <p:nvGrpSpPr>
                <p:cNvPr id="144528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44497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  <p:sp>
                <p:nvSpPr>
                  <p:cNvPr id="144498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78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solidFill>
                        <a:srgbClr val="FFCC00"/>
                      </a:solidFill>
                    </a:endParaRPr>
                  </a:p>
                </p:txBody>
              </p:sp>
            </p:grpSp>
          </p:grpSp>
          <p:sp>
            <p:nvSpPr>
              <p:cNvPr id="144499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0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1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2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3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4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5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6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7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8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09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0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1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900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2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3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4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5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6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7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8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19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  <p:sp>
            <p:nvSpPr>
              <p:cNvPr id="144520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FFCC00"/>
                  </a:solidFill>
                </a:endParaRPr>
              </a:p>
            </p:txBody>
          </p:sp>
        </p:grpSp>
      </p:grpSp>
      <p:sp>
        <p:nvSpPr>
          <p:cNvPr id="144521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4522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4523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B0F578A0-DA20-4331-B6D3-82B04D24227A}" type="datetimeFigureOut">
              <a:rPr lang="ru-RU" smtClean="0">
                <a:solidFill>
                  <a:srgbClr val="FFCC00"/>
                </a:solidFill>
              </a:rPr>
              <a:pPr/>
              <a:t>20.11.2020</a:t>
            </a:fld>
            <a:endParaRPr lang="ru-RU">
              <a:solidFill>
                <a:srgbClr val="FFCC00"/>
              </a:solidFill>
            </a:endParaRPr>
          </a:p>
        </p:txBody>
      </p:sp>
      <p:sp>
        <p:nvSpPr>
          <p:cNvPr id="144524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FFCC00"/>
              </a:solidFill>
            </a:endParaRPr>
          </a:p>
        </p:txBody>
      </p:sp>
      <p:sp>
        <p:nvSpPr>
          <p:cNvPr id="144525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888E6A8-CF3E-468D-9E52-24D58FB98E41}" type="slidenum">
              <a:rPr lang="ru-RU" smtClean="0">
                <a:solidFill>
                  <a:srgbClr val="FFCC00"/>
                </a:solidFill>
              </a:rPr>
              <a:pPr/>
              <a:t>‹#›</a:t>
            </a:fld>
            <a:endParaRPr lang="ru-RU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41096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4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45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4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4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4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4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4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4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4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4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4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4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4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4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521" grpId="0"/>
      <p:bldP spid="144522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452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452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452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452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452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g0.liveinternet.ru/images/attach/b/2/51/19/51019740_berkutv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mg0.liveinternet.ru/images/attach/c/0/52/478/52478708_Guryanov_P_Y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warheroes.ru/hero/images/1hero/LihachevPetTim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rheroes.ru/hero/images/1hero/moshanin_gm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warheroes.ru/hero/images/before/spirkov_ip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iki.iot.ru/index.php/%D0%98%D0%B7%D0%BE%D0%B1%D1%80%D0%B0%D0%B6%D0%B5%D0%BD%D0%B8%D0%B5:KarpovPA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rnagrad.ru/cgi-bin/exinform.cgi?basket=&amp;page=1&amp;un_code=o2slava&amp;ch_code=&amp;ki=&amp;pf=&amp;pi=&amp;po=&amp;op=&amp;ppage=0&amp;rpage=6&amp;id=10947&amp;name=&#1047;&#1086;&#1090;&#1086;&#1074;+&#1053;&#1080;&#1082;&#1086;&#1083;&#1072;&#1081;+&#1048;&#1074;&#1072;&#1085;&#1086;&#1074;&#1080;&#1095;&amp;idimg=947ab.jpg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lvl="0"/>
            <a:r>
              <a:rPr lang="ru-RU" smtClean="0"/>
              <a:t>Муниципальное общеобразовательное учреждение</a:t>
            </a:r>
          </a:p>
          <a:p>
            <a:pPr lvl="0"/>
            <a:r>
              <a:rPr lang="ru-RU" smtClean="0"/>
              <a:t>«Болгарская средняя общеобразовательная школа №1</a:t>
            </a:r>
          </a:p>
          <a:p>
            <a:pPr lvl="0"/>
            <a:r>
              <a:rPr lang="ru-RU" smtClean="0"/>
              <a:t> с углубленным изучением отдельных предметов</a:t>
            </a:r>
          </a:p>
          <a:p>
            <a:pPr lvl="0"/>
            <a:r>
              <a:rPr lang="ru-RU" smtClean="0"/>
              <a:t>Спасского муниципального  района Республики Татарстан «</a:t>
            </a:r>
          </a:p>
          <a:p>
            <a:endParaRPr lang="ru-RU" dirty="0"/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4811"/>
            <a:ext cx="9126876" cy="4000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613163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Макет, </a:t>
            </a:r>
            <a:r>
              <a:rPr lang="ru-RU" sz="3200" dirty="0">
                <a:solidFill>
                  <a:srgbClr val="FFFF00"/>
                </a:solidFill>
              </a:rPr>
              <a:t>изготовленный </a:t>
            </a:r>
            <a:r>
              <a:rPr lang="ru-RU" sz="3200" dirty="0" smtClean="0">
                <a:solidFill>
                  <a:srgbClr val="FFFF00"/>
                </a:solidFill>
              </a:rPr>
              <a:t>ко дню  </a:t>
            </a:r>
            <a:r>
              <a:rPr lang="ru-RU" sz="3200" dirty="0">
                <a:solidFill>
                  <a:srgbClr val="FFFF00"/>
                </a:solidFill>
              </a:rPr>
              <a:t>Победы учащимися на уроках </a:t>
            </a:r>
            <a:r>
              <a:rPr lang="ru-RU" sz="3200" dirty="0" smtClean="0">
                <a:solidFill>
                  <a:srgbClr val="FFFF00"/>
                </a:solidFill>
              </a:rPr>
              <a:t>технологии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8" y="1556792"/>
            <a:ext cx="555640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9135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Снаряды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122" name="Picture 2" descr="C:\Users\Рамзия\Desktop\фотомузея\IMG_19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7978" y="1981200"/>
            <a:ext cx="6168044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6516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175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Боевые припасы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170" name="Picture 2" descr="C:\Users\Рамзия\Desktop\фотомузея\IMG_19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268760"/>
            <a:ext cx="471256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460535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234474"/>
      </p:ext>
    </p:extLst>
  </p:cSld>
  <p:clrMapOvr>
    <a:masterClrMapping/>
  </p:clrMapOvr>
  <p:transition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Дерево Войны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9" name="Picture 3" descr="D:\20180420_12212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8" t="4209" r="11869" b="10606"/>
          <a:stretch/>
        </p:blipFill>
        <p:spPr bwMode="auto">
          <a:xfrm>
            <a:off x="2646218" y="1773382"/>
            <a:ext cx="4017818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08916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FF00"/>
                </a:solidFill>
                <a:latin typeface="+mn-lt"/>
                <a:cs typeface="Segoe UI Light" pitchFamily="34" charset="0"/>
              </a:rPr>
              <a:t>Каски</a:t>
            </a:r>
            <a:endParaRPr lang="ru-RU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6146" name="Picture 2" descr="C:\Users\Рамзия\Desktop\фотомузея\IMG_19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3822" y="1981200"/>
            <a:ext cx="6176356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10809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Книга отзывов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772816"/>
            <a:ext cx="2600000" cy="275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24744"/>
            <a:ext cx="3960440" cy="4512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10888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</a:rPr>
              <a:t>Экскурсия на тему «И помнит мир спасенный …»</a:t>
            </a:r>
            <a:br>
              <a:rPr lang="ru-RU" sz="2800" dirty="0">
                <a:solidFill>
                  <a:srgbClr val="FFFF00"/>
                </a:solidFill>
              </a:rPr>
            </a:br>
            <a:r>
              <a:rPr lang="ru-RU" sz="2800" dirty="0">
                <a:solidFill>
                  <a:srgbClr val="FFFF00"/>
                </a:solidFill>
              </a:rPr>
              <a:t>для учащихся 3 класса</a:t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1047" y="2100505"/>
            <a:ext cx="5161905" cy="387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615039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5791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40271"/>
            <a:ext cx="8568952" cy="4114800"/>
          </a:xfrm>
        </p:spPr>
        <p:txBody>
          <a:bodyPr>
            <a:normAutofit fontScale="92500" lnSpcReduction="20000"/>
          </a:bodyPr>
          <a:lstStyle/>
          <a:p>
            <a:endParaRPr lang="ru-RU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r>
              <a:rPr lang="ru-RU" b="1" dirty="0">
                <a:solidFill>
                  <a:srgbClr val="FFFF00"/>
                </a:solidFill>
              </a:rPr>
              <a:t> </a:t>
            </a:r>
            <a:endParaRPr lang="ru-RU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137160" indent="0">
              <a:buNone/>
            </a:pPr>
            <a:endParaRPr lang="ru-RU" sz="2400" b="1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137160" indent="0">
              <a:buNone/>
            </a:pPr>
            <a:endParaRPr lang="ru-RU" sz="2000" b="1" dirty="0" smtClean="0">
              <a:solidFill>
                <a:srgbClr val="FFFF00"/>
              </a:solidFill>
            </a:endParaRPr>
          </a:p>
          <a:p>
            <a:pPr marL="137160" indent="0">
              <a:buNone/>
            </a:pPr>
            <a:endParaRPr lang="ru-RU" sz="2000" b="1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r>
              <a:rPr lang="ru-RU" sz="2000" b="1" dirty="0" smtClean="0">
                <a:solidFill>
                  <a:srgbClr val="FFFF00"/>
                </a:solidFill>
              </a:rPr>
              <a:t>Встреча </a:t>
            </a:r>
            <a:r>
              <a:rPr lang="ru-RU" sz="2000" b="1" dirty="0">
                <a:solidFill>
                  <a:srgbClr val="FFFF00"/>
                </a:solidFill>
              </a:rPr>
              <a:t>с ветераном войны</a:t>
            </a:r>
            <a:endParaRPr lang="ru-RU" sz="2000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r>
              <a:rPr lang="ru-RU" sz="2000" b="1" dirty="0">
                <a:solidFill>
                  <a:srgbClr val="FFFF00"/>
                </a:solidFill>
              </a:rPr>
              <a:t>П.А. Карповым</a:t>
            </a:r>
            <a:endParaRPr lang="ru-RU" sz="2000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r>
              <a:rPr lang="ru-RU" sz="2000" b="1" dirty="0">
                <a:solidFill>
                  <a:srgbClr val="FFFF00"/>
                </a:solidFill>
              </a:rPr>
              <a:t> </a:t>
            </a:r>
            <a:r>
              <a:rPr lang="ru-RU" sz="2000" b="1" i="1" dirty="0" smtClean="0">
                <a:solidFill>
                  <a:srgbClr val="FFFF00"/>
                </a:solidFill>
              </a:rPr>
              <a:t>На </a:t>
            </a:r>
            <a:r>
              <a:rPr lang="ru-RU" sz="2000" b="1" i="1" dirty="0">
                <a:solidFill>
                  <a:srgbClr val="FFFF00"/>
                </a:solidFill>
              </a:rPr>
              <a:t>груди – ордена, на висках – седина, позади боевые походы.</a:t>
            </a:r>
            <a:endParaRPr lang="ru-RU" sz="2000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r>
              <a:rPr lang="ru-RU" sz="2000" b="1" i="1" dirty="0">
                <a:solidFill>
                  <a:srgbClr val="FFFF00"/>
                </a:solidFill>
              </a:rPr>
              <a:t>Очень грустно за то, что украла война Ваши лучшие годы.</a:t>
            </a:r>
            <a:endParaRPr lang="ru-RU" sz="2000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54708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Конкурс творческих работ «Мои бабушка и дедушка»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8"/>
          <a:stretch/>
        </p:blipFill>
        <p:spPr bwMode="auto">
          <a:xfrm>
            <a:off x="-27175" y="1412776"/>
            <a:ext cx="4923809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1412776"/>
            <a:ext cx="486727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219460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0" y="714356"/>
            <a:ext cx="9144000" cy="5000660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/>
              <a:t>Герои </a:t>
            </a:r>
            <a:br>
              <a:rPr lang="ru-RU" sz="7200" dirty="0" smtClean="0"/>
            </a:br>
            <a:r>
              <a:rPr lang="ru-RU" sz="7200" dirty="0" smtClean="0"/>
              <a:t>в нашей памяти навсегда</a:t>
            </a:r>
            <a:endParaRPr lang="ru-RU" sz="7200" dirty="0"/>
          </a:p>
        </p:txBody>
      </p:sp>
      <p:pic>
        <p:nvPicPr>
          <p:cNvPr id="4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9996893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937523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10 экспозиций</a:t>
            </a:r>
            <a:r>
              <a:rPr lang="ru-RU" sz="2800" b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:  </a:t>
            </a:r>
            <a:r>
              <a:rPr lang="ru-RU" sz="2800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  </a:t>
            </a:r>
            <a:endParaRPr lang="ru-RU" sz="2800" dirty="0" smtClean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«Они погибли, выполняя свой долг…»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«Учителя – участники Великой Отечественной войны»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«Их подвиг не забыт</a:t>
            </a: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…»..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«Наши </a:t>
            </a:r>
            <a:r>
              <a:rPr lang="ru-RU" sz="2800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земляки в боях за </a:t>
            </a: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Родину»</a:t>
            </a:r>
            <a:endParaRPr lang="ru-RU" sz="2800" dirty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«Макет, </a:t>
            </a:r>
            <a:r>
              <a:rPr lang="ru-RU" sz="2800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изготовленный ко </a:t>
            </a: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дню Победы»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«Дерево </a:t>
            </a: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войны»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«Снаряды</a:t>
            </a: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»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«Каски»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«Боевые припасы»</a:t>
            </a:r>
            <a:endParaRPr lang="ru-RU" sz="2800" dirty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«Герои в нашей памяти»</a:t>
            </a:r>
            <a:endParaRPr lang="ru-RU" sz="2800" dirty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2800" dirty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3600" dirty="0">
              <a:solidFill>
                <a:srgbClr val="FFFF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3600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86968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5786478" cy="21431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Беркутов </a:t>
            </a:r>
            <a:br>
              <a:rPr lang="ru-RU" b="1" dirty="0" smtClean="0"/>
            </a:br>
            <a:r>
              <a:rPr lang="ru-RU" b="1" dirty="0" smtClean="0"/>
              <a:t>Александр </a:t>
            </a:r>
            <a:br>
              <a:rPr lang="ru-RU" b="1" dirty="0" smtClean="0"/>
            </a:br>
            <a:r>
              <a:rPr lang="ru-RU" b="1" dirty="0" smtClean="0"/>
              <a:t>Максимович</a:t>
            </a:r>
            <a:br>
              <a:rPr lang="ru-RU" b="1" dirty="0" smtClean="0"/>
            </a:b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30354" y="1772816"/>
            <a:ext cx="5541909" cy="55852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Призван на фронт в 1942 году. Звание Героя Советского Союза   было присвоено за воздушный бой с фашистами в районе Керченского пролива. К концу войны на его истребителе было шестнадцать красных звёзд - по числу сбитых им вражеских самолётов.</a:t>
            </a:r>
          </a:p>
          <a:p>
            <a:pPr algn="just">
              <a:buNone/>
            </a:pPr>
            <a:endParaRPr lang="ru-RU" sz="2400" dirty="0"/>
          </a:p>
        </p:txBody>
      </p:sp>
      <p:pic>
        <p:nvPicPr>
          <p:cNvPr id="4" name="i-main-pic" descr="Картинка 2 из 6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500438"/>
            <a:ext cx="2239791" cy="3095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Валентина\Мои документы\Мои рисунки\a50533a751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30355" cy="1928826"/>
          </a:xfrm>
          <a:prstGeom prst="rect">
            <a:avLst/>
          </a:prstGeom>
          <a:noFill/>
        </p:spPr>
      </p:pic>
      <p:pic>
        <p:nvPicPr>
          <p:cNvPr id="7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9289514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512064"/>
            <a:ext cx="5000660" cy="1488176"/>
          </a:xfrm>
        </p:spPr>
        <p:txBody>
          <a:bodyPr/>
          <a:lstStyle/>
          <a:p>
            <a:pPr algn="ctr"/>
            <a:r>
              <a:rPr lang="ru-RU" b="1" dirty="0" smtClean="0"/>
              <a:t>Гурьянов </a:t>
            </a:r>
            <a:br>
              <a:rPr lang="ru-RU" b="1" dirty="0" smtClean="0"/>
            </a:br>
            <a:r>
              <a:rPr lang="ru-RU" b="1" dirty="0" smtClean="0"/>
              <a:t>Павел Алексеевич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571728"/>
            <a:ext cx="5357850" cy="428627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/>
              <a:t> </a:t>
            </a:r>
            <a:r>
              <a:rPr lang="ru-RU" sz="2000" dirty="0" smtClean="0"/>
              <a:t>На фронте - с 1942 года.   Командир отделения телефонного взвода сержант Гурьянов отличился при форсировании Днепра и Десны, когда связь между берегами нужна была как воздух. Наш земляк сумел обеспечить её под постоянным жестоким огнём противника.</a:t>
            </a:r>
          </a:p>
          <a:p>
            <a:pPr algn="just">
              <a:buNone/>
            </a:pPr>
            <a:r>
              <a:rPr lang="ru-RU" sz="2000" dirty="0" smtClean="0"/>
              <a:t> </a:t>
            </a:r>
            <a:endParaRPr lang="ru-RU" sz="2000" dirty="0"/>
          </a:p>
        </p:txBody>
      </p:sp>
      <p:pic>
        <p:nvPicPr>
          <p:cNvPr id="4" name="Picture 2" descr="C:\Documents and Settings\Валентина\Мои документы\Мои рисунки\a50533a751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0355" cy="1928826"/>
          </a:xfrm>
          <a:prstGeom prst="rect">
            <a:avLst/>
          </a:prstGeom>
          <a:noFill/>
        </p:spPr>
      </p:pic>
      <p:pic>
        <p:nvPicPr>
          <p:cNvPr id="6146" name="Picture 2" descr="Картинка 1 из 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5594" y="2857496"/>
            <a:ext cx="2258870" cy="3643338"/>
          </a:xfrm>
          <a:prstGeom prst="rect">
            <a:avLst/>
          </a:prstGeom>
          <a:noFill/>
        </p:spPr>
      </p:pic>
      <p:pic>
        <p:nvPicPr>
          <p:cNvPr id="8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4077538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512064"/>
            <a:ext cx="5286412" cy="1488176"/>
          </a:xfrm>
        </p:spPr>
        <p:txBody>
          <a:bodyPr/>
          <a:lstStyle/>
          <a:p>
            <a:pPr algn="ctr"/>
            <a:r>
              <a:rPr lang="ru-RU" b="1" dirty="0" smtClean="0"/>
              <a:t>Лихачёв </a:t>
            </a:r>
            <a:br>
              <a:rPr lang="ru-RU" b="1" dirty="0" smtClean="0"/>
            </a:br>
            <a:r>
              <a:rPr lang="ru-RU" b="1" dirty="0" smtClean="0"/>
              <a:t>Пётр Тимофеевич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500306"/>
            <a:ext cx="5643602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</a:t>
            </a:r>
          </a:p>
          <a:p>
            <a:pPr>
              <a:buNone/>
            </a:pPr>
            <a:r>
              <a:rPr lang="ru-RU" b="1" dirty="0" smtClean="0"/>
              <a:t>   </a:t>
            </a:r>
            <a:r>
              <a:rPr lang="ru-RU" sz="2000" b="1" dirty="0" smtClean="0"/>
              <a:t>Наш земляк Лихачёв Пётр Тимофеевич</a:t>
            </a:r>
            <a:r>
              <a:rPr lang="ru-RU" sz="2000" dirty="0" smtClean="0"/>
              <a:t> стал Героем Советского Союза посмертно. Это звание ему присвоено за бой возле деревни </a:t>
            </a:r>
            <a:r>
              <a:rPr lang="ru-RU" sz="2000" dirty="0" err="1" smtClean="0"/>
              <a:t>Клячино</a:t>
            </a:r>
            <a:r>
              <a:rPr lang="ru-RU" sz="2000" dirty="0" smtClean="0"/>
              <a:t> на Смоленщине.  </a:t>
            </a:r>
          </a:p>
          <a:p>
            <a:pPr>
              <a:buNone/>
            </a:pPr>
            <a:r>
              <a:rPr lang="ru-RU" sz="2000" dirty="0" smtClean="0"/>
              <a:t> </a:t>
            </a:r>
          </a:p>
          <a:p>
            <a:pPr algn="just"/>
            <a:endParaRPr lang="ru-RU" dirty="0"/>
          </a:p>
        </p:txBody>
      </p:sp>
      <p:pic>
        <p:nvPicPr>
          <p:cNvPr id="4" name="i-main-pic" descr="Картинка 1 из 5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708920"/>
            <a:ext cx="2197101" cy="313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Валентина\Мои документы\Мои рисунки\a50533a751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30355" cy="1928826"/>
          </a:xfrm>
          <a:prstGeom prst="rect">
            <a:avLst/>
          </a:prstGeom>
          <a:noFill/>
        </p:spPr>
      </p:pic>
      <p:pic>
        <p:nvPicPr>
          <p:cNvPr id="7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5933136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2476" y="583526"/>
            <a:ext cx="5572164" cy="1345300"/>
          </a:xfrm>
        </p:spPr>
        <p:txBody>
          <a:bodyPr/>
          <a:lstStyle/>
          <a:p>
            <a:pPr algn="ctr"/>
            <a:r>
              <a:rPr lang="ru-RU" b="1" dirty="0" err="1" smtClean="0"/>
              <a:t>Мошанин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Григорий Михайлович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286000"/>
            <a:ext cx="5929354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</a:t>
            </a:r>
            <a:r>
              <a:rPr lang="ru-RU" sz="2600" dirty="0" smtClean="0"/>
              <a:t>На фронте – с 1943 года</a:t>
            </a:r>
            <a:r>
              <a:rPr lang="ru-RU" sz="2600" dirty="0"/>
              <a:t>,</a:t>
            </a:r>
            <a:r>
              <a:rPr lang="ru-RU" sz="2600" dirty="0" smtClean="0"/>
              <a:t> в апреле 1945 года ему было присвоено звание Героя Советского Союза. Его боевой путь отмечен также тремя орденами Красного Знамени, орденом Красной Звезды  . </a:t>
            </a:r>
          </a:p>
          <a:p>
            <a:pPr>
              <a:buNone/>
            </a:pPr>
            <a:r>
              <a:rPr lang="ru-RU" sz="2600" dirty="0" smtClean="0"/>
              <a:t>        </a:t>
            </a:r>
          </a:p>
          <a:p>
            <a:endParaRPr lang="ru-RU" dirty="0"/>
          </a:p>
        </p:txBody>
      </p:sp>
      <p:pic>
        <p:nvPicPr>
          <p:cNvPr id="4" name="Picture 2" descr="C:\Documents and Settings\Валентина\Мои документы\Мои рисунки\a50533a751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0355" cy="1928826"/>
          </a:xfrm>
          <a:prstGeom prst="rect">
            <a:avLst/>
          </a:prstGeom>
          <a:noFill/>
        </p:spPr>
      </p:pic>
      <p:pic>
        <p:nvPicPr>
          <p:cNvPr id="5" name="i-main-pic" descr="Картинка 1 из 1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071810"/>
            <a:ext cx="2301877" cy="3561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5680454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14290"/>
            <a:ext cx="4643470" cy="1857388"/>
          </a:xfrm>
        </p:spPr>
        <p:txBody>
          <a:bodyPr/>
          <a:lstStyle/>
          <a:p>
            <a:pPr algn="ctr"/>
            <a:r>
              <a:rPr lang="ru-RU" b="1" dirty="0" err="1" smtClean="0"/>
              <a:t>Спирьков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Степан Петрович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143116"/>
            <a:ext cx="5429288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sz="2800" b="1" dirty="0" smtClean="0"/>
              <a:t>У</a:t>
            </a:r>
            <a:r>
              <a:rPr lang="ru-RU" sz="2800" dirty="0" smtClean="0"/>
              <a:t>достоился звания Героя Советского Союза ещё в марте 1940 года. Так были отмечены мужество и отвага, высокое воинское искусство командира стрелкового батальона при штурме одного из укрепрайонов во время войны с Финляндией </a:t>
            </a:r>
          </a:p>
          <a:p>
            <a:pPr>
              <a:buNone/>
            </a:pPr>
            <a:r>
              <a:rPr lang="ru-RU" sz="2800" dirty="0" smtClean="0"/>
              <a:t> </a:t>
            </a:r>
            <a:endParaRPr lang="ru-RU" sz="2800" dirty="0"/>
          </a:p>
        </p:txBody>
      </p:sp>
      <p:pic>
        <p:nvPicPr>
          <p:cNvPr id="4" name="i-main-pic" descr="Картинка 1 из 1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143248"/>
            <a:ext cx="2387605" cy="34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Валентина\Мои документы\Мои рисунки\a50533a751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30355" cy="1928826"/>
          </a:xfrm>
          <a:prstGeom prst="rect">
            <a:avLst/>
          </a:prstGeom>
          <a:noFill/>
        </p:spPr>
      </p:pic>
      <p:pic>
        <p:nvPicPr>
          <p:cNvPr id="6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1000296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214290"/>
            <a:ext cx="5143536" cy="1643074"/>
          </a:xfrm>
        </p:spPr>
        <p:txBody>
          <a:bodyPr/>
          <a:lstStyle/>
          <a:p>
            <a:pPr algn="ctr"/>
            <a:r>
              <a:rPr lang="ru-RU" b="1" dirty="0" smtClean="0"/>
              <a:t>Карпов </a:t>
            </a:r>
            <a:br>
              <a:rPr lang="ru-RU" b="1" dirty="0" smtClean="0"/>
            </a:br>
            <a:r>
              <a:rPr lang="ru-RU" b="1" dirty="0" smtClean="0"/>
              <a:t>Павел Алексеевич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071654"/>
            <a:ext cx="5715040" cy="5143560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Был </a:t>
            </a:r>
            <a:r>
              <a:rPr lang="ru-RU" sz="2000" dirty="0"/>
              <a:t>призван на </a:t>
            </a:r>
            <a:r>
              <a:rPr lang="ru-RU" sz="2000" dirty="0" smtClean="0"/>
              <a:t>фронт в августе 1942  Свою первую боевую награду- орден Красной звезды получил на Сталинградском фронте в январе 1944 года, получил орден славы  Третьей степени. Орденом славы Второй степени  он был удостоен за штурм города </a:t>
            </a:r>
            <a:r>
              <a:rPr lang="ru-RU" sz="2000" dirty="0" err="1" smtClean="0"/>
              <a:t>Лабиау</a:t>
            </a:r>
            <a:r>
              <a:rPr lang="ru-RU" sz="2000" dirty="0" smtClean="0"/>
              <a:t> на территории Восточной Пруссии   В апреле 1945 был награжден орденом славы Первой  степени.</a:t>
            </a:r>
            <a:endParaRPr lang="ru-RU" sz="2000" dirty="0"/>
          </a:p>
        </p:txBody>
      </p:sp>
      <p:pic>
        <p:nvPicPr>
          <p:cNvPr id="4" name="Рисунок 3" descr="Изображение:KarpovPA.JPG">
            <a:hlinkClick r:id="rId2" tooltip="Изображение:KarpovPA.JPG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429000"/>
            <a:ext cx="252062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im5-tub.yandex.net/i?id=9337680-05&amp;tov=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98275" cy="1500174"/>
          </a:xfrm>
          <a:prstGeom prst="rect">
            <a:avLst/>
          </a:prstGeom>
          <a:noFill/>
        </p:spPr>
      </p:pic>
      <p:pic>
        <p:nvPicPr>
          <p:cNvPr id="7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3914463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214290"/>
            <a:ext cx="5214974" cy="1714512"/>
          </a:xfrm>
        </p:spPr>
        <p:txBody>
          <a:bodyPr/>
          <a:lstStyle/>
          <a:p>
            <a:pPr algn="ctr"/>
            <a:r>
              <a:rPr lang="ru-RU" b="1" dirty="0" smtClean="0"/>
              <a:t>Зотов </a:t>
            </a:r>
            <a:br>
              <a:rPr lang="ru-RU" b="1" dirty="0" smtClean="0"/>
            </a:br>
            <a:r>
              <a:rPr lang="ru-RU" b="1" dirty="0" smtClean="0"/>
              <a:t>Николай Иванович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357430"/>
            <a:ext cx="5715040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Призван на фронт  в январе 1942г. Награжден тремя орденами  Славы, орденом Октябрьской Революции, Отечественной войны 1 степени</a:t>
            </a:r>
            <a:r>
              <a:rPr lang="ru-RU" sz="2400" dirty="0"/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2" descr="http://im5-tub.yandex.net/i?id=9337680-05&amp;tov=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98274" cy="1500174"/>
          </a:xfrm>
          <a:prstGeom prst="rect">
            <a:avLst/>
          </a:prstGeom>
          <a:noFill/>
        </p:spPr>
      </p:pic>
      <p:pic>
        <p:nvPicPr>
          <p:cNvPr id="22530" name="Picture 2" descr="http://www.mirnagrad.ru/cgi-bin/idfiles/010/947ab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6429388" y="3571876"/>
            <a:ext cx="2431750" cy="2987407"/>
          </a:xfrm>
          <a:prstGeom prst="rect">
            <a:avLst/>
          </a:prstGeom>
          <a:noFill/>
        </p:spPr>
      </p:pic>
      <p:pic>
        <p:nvPicPr>
          <p:cNvPr id="6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882752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85728"/>
            <a:ext cx="4786346" cy="18573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/>
              <a:t>Башкиров </a:t>
            </a:r>
            <a:br>
              <a:rPr lang="ru-RU" b="1" dirty="0" smtClean="0"/>
            </a:br>
            <a:r>
              <a:rPr lang="ru-RU" b="1" dirty="0" smtClean="0"/>
              <a:t>Алексей Иванович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428844"/>
            <a:ext cx="5572164" cy="442915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</a:t>
            </a:r>
            <a:r>
              <a:rPr lang="ru-RU" sz="2200" dirty="0" smtClean="0"/>
              <a:t>Призван на фронт в 1941 году.     </a:t>
            </a:r>
            <a:r>
              <a:rPr lang="ru-RU" sz="2200" dirty="0"/>
              <a:t>Н</a:t>
            </a:r>
            <a:r>
              <a:rPr lang="ru-RU" sz="2200" dirty="0" smtClean="0"/>
              <a:t>агражден тремя орденами </a:t>
            </a:r>
            <a:r>
              <a:rPr lang="ru-RU" sz="2200" dirty="0" err="1" smtClean="0"/>
              <a:t>Славы,орденом</a:t>
            </a:r>
            <a:r>
              <a:rPr lang="ru-RU" sz="2200" dirty="0" smtClean="0"/>
              <a:t> Отечественной войны и четырьмя медалями.</a:t>
            </a:r>
          </a:p>
          <a:p>
            <a:pPr>
              <a:buNone/>
            </a:pPr>
            <a:r>
              <a:rPr lang="ru-RU" sz="2200" dirty="0" smtClean="0"/>
              <a:t>   Демобилизовался в  1945  году</a:t>
            </a:r>
            <a:endParaRPr lang="ru-RU" sz="2200" dirty="0"/>
          </a:p>
        </p:txBody>
      </p:sp>
      <p:pic>
        <p:nvPicPr>
          <p:cNvPr id="1026" name="Picture 2" descr="http://im5-tub.yandex.net/i?id=9337680-05&amp;tov=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98274" cy="1500174"/>
          </a:xfrm>
          <a:prstGeom prst="rect">
            <a:avLst/>
          </a:prstGeom>
          <a:noFill/>
        </p:spPr>
      </p:pic>
      <p:pic>
        <p:nvPicPr>
          <p:cNvPr id="5" name="Picture 2" descr="http://im3-tub.yandex.net/i?id=5446935-06&amp;tov=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05450"/>
            <a:ext cx="971550" cy="1352550"/>
          </a:xfrm>
          <a:prstGeom prst="rect">
            <a:avLst/>
          </a:prstGeom>
          <a:noFill/>
        </p:spPr>
      </p:pic>
      <p:pic>
        <p:nvPicPr>
          <p:cNvPr id="6" name="Рисунок 5" descr="C:\Documents and Settings\Валентина\Рабочий стол\Новая папка (2)\Фото000.jpg"/>
          <p:cNvPicPr/>
          <p:nvPr/>
        </p:nvPicPr>
        <p:blipFill>
          <a:blip r:embed="rId4" cstate="print"/>
          <a:srcRect l="14723" t="6962" r="6883" b="4430"/>
          <a:stretch>
            <a:fillRect/>
          </a:stretch>
        </p:blipFill>
        <p:spPr bwMode="auto">
          <a:xfrm>
            <a:off x="6286512" y="3071810"/>
            <a:ext cx="26035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2307009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Фили́ппов</a:t>
            </a:r>
            <a:r>
              <a:rPr lang="ru-RU" dirty="0"/>
              <a:t> Василий Иванович</a:t>
            </a:r>
          </a:p>
        </p:txBody>
      </p:sp>
      <p:pic>
        <p:nvPicPr>
          <p:cNvPr id="4" name="Объект 3" descr="C:\Users\Ольга Павловна\Desktop\image11_0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060848"/>
            <a:ext cx="2497429" cy="34016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-83896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CC00"/>
                </a:solidFill>
              </a:rPr>
              <a:t> </a:t>
            </a:r>
            <a:endParaRPr lang="ru-RU" dirty="0">
              <a:solidFill>
                <a:srgbClr val="FFCC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844824"/>
            <a:ext cx="53285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C00"/>
                </a:solidFill>
              </a:rPr>
              <a:t> </a:t>
            </a:r>
          </a:p>
          <a:p>
            <a:r>
              <a:rPr lang="ru-RU" sz="2000" dirty="0" smtClean="0">
                <a:solidFill>
                  <a:srgbClr val="FFCC00"/>
                </a:solidFill>
              </a:rPr>
              <a:t> </a:t>
            </a:r>
            <a:r>
              <a:rPr lang="ru-RU" sz="2000" dirty="0">
                <a:solidFill>
                  <a:srgbClr val="FFCC00"/>
                </a:solidFill>
              </a:rPr>
              <a:t>На фронте </a:t>
            </a:r>
            <a:r>
              <a:rPr lang="ru-RU" sz="2000" dirty="0" smtClean="0">
                <a:solidFill>
                  <a:srgbClr val="FFCC00"/>
                </a:solidFill>
              </a:rPr>
              <a:t>с ноября 1941 года.</a:t>
            </a:r>
            <a:endParaRPr lang="ru-RU" sz="2000" dirty="0">
              <a:solidFill>
                <a:srgbClr val="FFCC00"/>
              </a:solidFill>
            </a:endParaRPr>
          </a:p>
          <a:p>
            <a:r>
              <a:rPr lang="ru-RU" sz="2000" dirty="0" smtClean="0">
                <a:solidFill>
                  <a:srgbClr val="FFCC00"/>
                </a:solidFill>
              </a:rPr>
              <a:t>Ефрейтор</a:t>
            </a:r>
            <a:r>
              <a:rPr lang="ru-RU" sz="2000" dirty="0">
                <a:solidFill>
                  <a:srgbClr val="FFCC00"/>
                </a:solidFill>
              </a:rPr>
              <a:t>, сапёр </a:t>
            </a:r>
            <a:r>
              <a:rPr lang="ru-RU" sz="2000" dirty="0" smtClean="0">
                <a:solidFill>
                  <a:srgbClr val="FFCC00"/>
                </a:solidFill>
              </a:rPr>
              <a:t> в  ноябре</a:t>
            </a:r>
          </a:p>
          <a:p>
            <a:r>
              <a:rPr lang="ru-RU" sz="2000" dirty="0" smtClean="0">
                <a:solidFill>
                  <a:srgbClr val="FFCC00"/>
                </a:solidFill>
              </a:rPr>
              <a:t> </a:t>
            </a:r>
            <a:r>
              <a:rPr lang="ru-RU" sz="2000" dirty="0">
                <a:solidFill>
                  <a:srgbClr val="FFCC00"/>
                </a:solidFill>
              </a:rPr>
              <a:t>1943 в р-не д. Гаврики </a:t>
            </a:r>
            <a:r>
              <a:rPr lang="ru-RU" sz="2000" dirty="0" smtClean="0">
                <a:solidFill>
                  <a:srgbClr val="FFCC00"/>
                </a:solidFill>
              </a:rPr>
              <a:t>обезвредил</a:t>
            </a:r>
          </a:p>
          <a:p>
            <a:r>
              <a:rPr lang="ru-RU" sz="2000" dirty="0" smtClean="0">
                <a:solidFill>
                  <a:srgbClr val="FFCC00"/>
                </a:solidFill>
              </a:rPr>
              <a:t>около </a:t>
            </a:r>
            <a:r>
              <a:rPr lang="ru-RU" sz="2000" dirty="0">
                <a:solidFill>
                  <a:srgbClr val="FFCC00"/>
                </a:solidFill>
              </a:rPr>
              <a:t>70 противотанковых и </a:t>
            </a:r>
            <a:r>
              <a:rPr lang="ru-RU" sz="2000" dirty="0" smtClean="0">
                <a:solidFill>
                  <a:srgbClr val="FFCC00"/>
                </a:solidFill>
              </a:rPr>
              <a:t>противопехотных мин. </a:t>
            </a:r>
            <a:r>
              <a:rPr lang="ru-RU" sz="2000" smtClean="0">
                <a:solidFill>
                  <a:srgbClr val="FFCC00"/>
                </a:solidFill>
              </a:rPr>
              <a:t>Демобилизован в </a:t>
            </a:r>
            <a:r>
              <a:rPr lang="ru-RU" sz="2000" dirty="0">
                <a:solidFill>
                  <a:srgbClr val="FFCC00"/>
                </a:solidFill>
              </a:rPr>
              <a:t>1945 в звании старшины. </a:t>
            </a:r>
            <a:endParaRPr lang="ru-RU" sz="2000" dirty="0" smtClean="0">
              <a:solidFill>
                <a:srgbClr val="FFCC00"/>
              </a:solidFill>
            </a:endParaRPr>
          </a:p>
          <a:p>
            <a:r>
              <a:rPr lang="ru-RU" sz="2000" dirty="0">
                <a:solidFill>
                  <a:srgbClr val="FFCC00"/>
                </a:solidFill>
              </a:rPr>
              <a:t>Награждён орденами Славы 3-й (9.12.1943), 2-й (13.3.1944) и 1-й (24.3.1945) степеней, </a:t>
            </a:r>
            <a:r>
              <a:rPr lang="ru-RU" sz="2000" dirty="0" smtClean="0">
                <a:solidFill>
                  <a:srgbClr val="FFCC00"/>
                </a:solidFill>
              </a:rPr>
              <a:t>медалями.</a:t>
            </a:r>
            <a:endParaRPr lang="ru-RU" sz="2000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99140"/>
      </p:ext>
    </p:extLst>
  </p:cSld>
  <p:clrMapOvr>
    <a:masterClrMapping/>
  </p:clrMapOvr>
  <p:transition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83568" y="476672"/>
            <a:ext cx="7772400" cy="5616624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На данный момент площадь  музея составляет 25 кв. </a:t>
            </a:r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метров. </a:t>
            </a:r>
            <a:endParaRPr lang="ru-RU" sz="2800" i="1" dirty="0" smtClean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Количество </a:t>
            </a:r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экспонатов за последние </a:t>
            </a:r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5 лет</a:t>
            </a:r>
            <a:endParaRPr lang="ru-RU" sz="2800" i="1" dirty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 </a:t>
            </a:r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2016 </a:t>
            </a:r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г.- 179</a:t>
            </a:r>
          </a:p>
          <a:p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2017 </a:t>
            </a:r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г.- 181</a:t>
            </a:r>
          </a:p>
          <a:p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2018 </a:t>
            </a:r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г.- 193</a:t>
            </a:r>
          </a:p>
          <a:p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2019 </a:t>
            </a:r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г.-201</a:t>
            </a:r>
          </a:p>
          <a:p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2020г</a:t>
            </a:r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.-</a:t>
            </a:r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212</a:t>
            </a:r>
            <a:endParaRPr lang="ru-RU" sz="2800" i="1" dirty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1. Всего экспонатов - </a:t>
            </a:r>
            <a:r>
              <a:rPr lang="ru-RU" sz="2800" i="1" dirty="0" smtClean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212</a:t>
            </a:r>
            <a:endParaRPr lang="ru-RU" sz="2800" i="1" dirty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  <a:p>
            <a:r>
              <a:rPr lang="ru-RU" sz="2800" i="1" dirty="0">
                <a:solidFill>
                  <a:srgbClr val="FFFF00"/>
                </a:solidFill>
                <a:latin typeface="Segoe UI Light" pitchFamily="34" charset="0"/>
                <a:cs typeface="Segoe UI Light" pitchFamily="34" charset="0"/>
              </a:rPr>
              <a:t>2. Из них подлинных -192</a:t>
            </a:r>
          </a:p>
        </p:txBody>
      </p:sp>
    </p:spTree>
    <p:extLst>
      <p:ext uri="{BB962C8B-B14F-4D97-AF65-F5344CB8AC3E}">
        <p14:creationId xmlns:p14="http://schemas.microsoft.com/office/powerpoint/2010/main" val="195536979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0" y="-243408"/>
            <a:ext cx="9144000" cy="6984776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                                         Акция </a:t>
            </a:r>
            <a:r>
              <a:rPr lang="ru-RU" sz="1600" b="1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«Бессмертный полк» </a:t>
            </a:r>
            <a:r>
              <a:rPr lang="ru-RU" sz="1600" b="1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b="1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b="1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             ( </a:t>
            </a:r>
            <a:r>
              <a:rPr lang="ru-RU" sz="1600" b="1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поиск информации  о солдатах Великой Отечественной) </a:t>
            </a:r>
            <a:br>
              <a:rPr lang="ru-RU" sz="1600" b="1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Собрана информация о участниках Великой Отечественной войны</a:t>
            </a: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:</a:t>
            </a:r>
            <a:b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 - Муратова Марьям (бабушка </a:t>
            </a:r>
            <a:r>
              <a:rPr lang="ru-RU" sz="1600" dirty="0" err="1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Мингараевой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 Л.), </a:t>
            </a: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 - </a:t>
            </a:r>
            <a:r>
              <a:rPr lang="ru-RU" sz="1600" dirty="0" err="1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Куранов</a:t>
            </a: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Александр Алексеевич </a:t>
            </a: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(прадед 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Авдеева В.), </a:t>
            </a: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 - Харитонова Александра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Васильевна( прабабушка Рыжковой К.)</a:t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 </a:t>
            </a:r>
            <a:r>
              <a:rPr lang="ru-RU" sz="1600" b="1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Проведена просветительско исследовательская  </a:t>
            </a:r>
            <a:r>
              <a:rPr lang="ru-RU" sz="1600" b="1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работа к дню  победы в Великой Отечественной войне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ЭКСКУРСИИ:</a:t>
            </a:r>
            <a:b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-Час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вопросов и ответов  «Что мы знаем о наградах», к 77-летию медалей «За отвагу», «За боевые заслуги»</a:t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-</a:t>
            </a: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Проведение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 на базе музея Уроков Мужества, Уроков Памяти. Проведение экскурсий по музею для уч-ся школы в честь 74- годовщины Московской битвы</a:t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-Работа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лекторской группы по теме: «Памяти героев сердцем поклонись» (чтение лекций для учащихся 9-10 классов)</a:t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-Проведение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круглого стола для старшеклассников «Уроки войны»</a:t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-Проведение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игры «Листая страницы. Великая Отечественная война»  </a:t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Война в судьбе моей семьи</a:t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-«72 </a:t>
            </a: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годовщина  битве на Курской дуге. Завершение коренного перелома».</a:t>
            </a:r>
            <a:b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6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Участие в общешкольных мероприятиях, посвященных Дню Победы</a:t>
            </a:r>
            <a:r>
              <a:rPr lang="ru-RU" sz="1600" i="1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600" i="1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endParaRPr lang="ru-RU" sz="1600" i="1" dirty="0">
              <a:solidFill>
                <a:srgbClr val="FFFF00"/>
              </a:solidFill>
              <a:latin typeface="Segoe UI Light" pitchFamily="34" charset="0"/>
              <a:cs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990921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192688"/>
          </a:xfrm>
        </p:spPr>
        <p:txBody>
          <a:bodyPr>
            <a:normAutofit/>
          </a:bodyPr>
          <a:lstStyle/>
          <a:p>
            <a:pPr lvl="0" algn="l">
              <a:spcBef>
                <a:spcPts val="0"/>
              </a:spcBef>
            </a:pP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«Они сражались за Родину»  -исследовательская работа о солдатах Великой </a:t>
            </a:r>
            <a:r>
              <a:rPr lang="ru-RU" sz="18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Отечественной  </a:t>
            </a: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с. </a:t>
            </a:r>
            <a:r>
              <a:rPr lang="ru-RU" sz="1800" dirty="0" err="1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Шербеть</a:t>
            </a: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Поисковая работа </a:t>
            </a: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по направлению  «Ветераны    педагогического труда, участники  Великой  Отечественно войны» 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Экскурсии « О героях Советского Союза  наших земляках»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Экскурсии об учителях ветеранах участниках Великой Отечественной войны.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Проведение уроков мужества ко дню </a:t>
            </a:r>
            <a:r>
              <a:rPr lang="ru-RU" sz="18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Победы</a:t>
            </a: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Организация встреч с ветеранами </a:t>
            </a:r>
            <a:r>
              <a:rPr lang="ru-RU" sz="18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войны</a:t>
            </a: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/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Час вопросов и ответов  «Что мы знаем о наградах», к 77-летию медалей «За отвагу», «За боевые заслуги»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 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Проведение  на базе музея Уроков Мужества, Уроков Памяти. Проведение экскурсий по музею для уч-ся школы в честь 74- годовщины Московской битвы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Работа лекторской группы по теме: «Памяти героев сердцем поклонись» (чтение лекций для учащихся 9-10 классов)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Проведение круглого стола для старшеклассников «Уроки войны»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Проведение игры «Листая страницы. Великая Отечественная война»  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Война в судьбе моей семьи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«</a:t>
            </a:r>
            <a:r>
              <a:rPr lang="ru-RU" sz="18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72 </a:t>
            </a: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годовщина  битве на Курской дуге. Завершение коренного перелома».</a:t>
            </a:r>
            <a:b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</a:br>
            <a:r>
              <a:rPr lang="ru-RU" sz="1800" dirty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Участие в общешкольных мероприятиях, посвященных </a:t>
            </a:r>
            <a:r>
              <a:rPr lang="ru-RU" sz="18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75-летию Дня </a:t>
            </a:r>
            <a:r>
              <a:rPr lang="ru-RU" sz="1800" dirty="0" smtClean="0">
                <a:solidFill>
                  <a:srgbClr val="FFFF00"/>
                </a:solidFill>
                <a:latin typeface="Segoe UI Light" pitchFamily="34" charset="0"/>
                <a:ea typeface="+mn-ea"/>
                <a:cs typeface="Segoe UI Light" pitchFamily="34" charset="0"/>
              </a:rPr>
              <a:t>Победы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3165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Экспозиции музея, посвященного Великой Отечественной войне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Рамзия\Desktop\фотомузея\IMG_19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985004" y="1983548"/>
            <a:ext cx="5049982" cy="405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403069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Учителя-участники Великой Отечественной Войны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Рамзия\Desktop\фотомузея\IMG_197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2" t="635" r="20522" b="-635"/>
          <a:stretch/>
        </p:blipFill>
        <p:spPr bwMode="auto">
          <a:xfrm rot="5400000">
            <a:off x="1566678" y="1143721"/>
            <a:ext cx="5012875" cy="47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876049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1714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«Их подвиг не забыт…»..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Рамзия\Desktop\фотомузея\IMG_197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82"/>
          <a:stretch/>
        </p:blipFill>
        <p:spPr bwMode="auto">
          <a:xfrm rot="5400000">
            <a:off x="1699509" y="1909003"/>
            <a:ext cx="5539302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496166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зображение 00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16" b="5213"/>
          <a:stretch/>
        </p:blipFill>
        <p:spPr bwMode="auto">
          <a:xfrm>
            <a:off x="302002" y="980728"/>
            <a:ext cx="856895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116632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</a:rPr>
              <a:t>Наши земляки в боях за Родину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99888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алют">
  <a:themeElements>
    <a:clrScheme name="Салют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Салют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алют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559</Words>
  <Application>Microsoft Office PowerPoint</Application>
  <PresentationFormat>Экран (4:3)</PresentationFormat>
  <Paragraphs>83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Салют</vt:lpstr>
      <vt:lpstr>Презентация PowerPoint</vt:lpstr>
      <vt:lpstr>Презентация PowerPoint</vt:lpstr>
      <vt:lpstr>Презентация PowerPoint</vt:lpstr>
      <vt:lpstr>                                         Акция «Бессмертный полк»               ( поиск информации  о солдатах Великой Отечественной)  Собрана информация о участниках Великой Отечественной войны:  - Муратова Марьям (бабушка Мингараевой Л.),   - Куранов Александр Алексеевич (прадед  Авдеева В.),   - Харитонова Александра Васильевна( прабабушка Рыжковой К.)    Проведена просветительско исследовательская  работа к дню  победы в Великой Отечественной войне  ЭКСКУРСИИ:  -Час вопросов и ответов  «Что мы знаем о наградах», к 77-летию медалей «За отвагу», «За боевые заслуги» -Проведение  на базе музея Уроков Мужества, Уроков Памяти. Проведение экскурсий по музею для уч-ся школы в честь 74- годовщины Московской битвы -Работа лекторской группы по теме: «Памяти героев сердцем поклонись» (чтение лекций для учащихся 9-10 классов) -Проведение круглого стола для старшеклассников «Уроки войны» -Проведение игры «Листая страницы. Великая Отечественная война»   Война в судьбе моей семьи -«72 годовщина  битве на Курской дуге. Завершение коренного перелома». Участие в общешкольных мероприятиях, посвященных Дню Победы </vt:lpstr>
      <vt:lpstr>«Они сражались за Родину»  -исследовательская работа о солдатах Великой Отечественной  с. Шербеть Поисковая работа по направлению  «Ветераны    педагогического труда, участники  Великой  Отечественно войны»   Экскурсии « О героях Советского Союза  наших земляках» Экскурсии об учителях ветеранах участниках Великой Отечественной войны. Проведение уроков мужества ко дню Победы Организация встреч с ветеранами войны Час вопросов и ответов  «Что мы знаем о наградах», к 77-летию медалей «За отвагу», «За боевые заслуги»   Проведение  на базе музея Уроков Мужества, Уроков Памяти. Проведение экскурсий по музею для уч-ся школы в честь 74- годовщины Московской битвы Работа лекторской группы по теме: «Памяти героев сердцем поклонись» (чтение лекций для учащихся 9-10 классов) Проведение круглого стола для старшеклассников «Уроки войны» Проведение игры «Листая страницы. Великая Отечественная война»   Война в судьбе моей семьи «72 годовщина  битве на Курской дуге. Завершение коренного перелома». Участие в общешкольных мероприятиях, посвященных 75-летию Дня Победы</vt:lpstr>
      <vt:lpstr>Экспозиции музея, посвященного Великой Отечественной войне</vt:lpstr>
      <vt:lpstr>Учителя-участники Великой Отечественной Войны</vt:lpstr>
      <vt:lpstr>«Их подвиг не забыт…»..</vt:lpstr>
      <vt:lpstr>Презентация PowerPoint</vt:lpstr>
      <vt:lpstr>Макет, изготовленный ко дню  Победы учащимися на уроках технологии</vt:lpstr>
      <vt:lpstr>Снаряды</vt:lpstr>
      <vt:lpstr>Боевые припасы</vt:lpstr>
      <vt:lpstr>Дерево Войны</vt:lpstr>
      <vt:lpstr>Каски</vt:lpstr>
      <vt:lpstr>Книга отзывов </vt:lpstr>
      <vt:lpstr>Экскурсия на тему «И помнит мир спасенный …» для учащихся 3 класса </vt:lpstr>
      <vt:lpstr>Презентация PowerPoint</vt:lpstr>
      <vt:lpstr>Конкурс творческих работ «Мои бабушка и дедушка»</vt:lpstr>
      <vt:lpstr>Герои  в нашей памяти навсегда</vt:lpstr>
      <vt:lpstr>Беркутов  Александр  Максимович  </vt:lpstr>
      <vt:lpstr>Гурьянов  Павел Алексеевич</vt:lpstr>
      <vt:lpstr>Лихачёв  Пётр Тимофеевич</vt:lpstr>
      <vt:lpstr>Мошанин  Григорий Михайлович</vt:lpstr>
      <vt:lpstr>Спирьков  Степан Петрович</vt:lpstr>
      <vt:lpstr>Карпов  Павел Алексеевич</vt:lpstr>
      <vt:lpstr>Зотов  Николай Иванович</vt:lpstr>
      <vt:lpstr> Башкиров  Алексей Иванович</vt:lpstr>
      <vt:lpstr>Фили́ппов Василий Иванович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Рамзия</dc:creator>
  <cp:lastModifiedBy>user</cp:lastModifiedBy>
  <cp:revision>30</cp:revision>
  <dcterms:created xsi:type="dcterms:W3CDTF">2018-04-17T05:31:18Z</dcterms:created>
  <dcterms:modified xsi:type="dcterms:W3CDTF">2020-11-20T08:45:02Z</dcterms:modified>
</cp:coreProperties>
</file>